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6.jpg" ContentType="image/gif"/>
  <Override PartName="/ppt/media/image3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07" autoAdjust="0"/>
  </p:normalViewPr>
  <p:slideViewPr>
    <p:cSldViewPr snapToGrid="0">
      <p:cViewPr varScale="1">
        <p:scale>
          <a:sx n="107" d="100"/>
          <a:sy n="107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A232C-1E75-4ABE-AFDB-03FAF4BB8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A75877-029D-4229-8C38-DE5653D80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EA02E-0251-415A-B01B-366A1777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5502A-EE73-46C1-AA09-1890B8C3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378EA-EB17-4F0D-B400-C54DAD58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40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4F3CE-6FB7-4880-B876-D6E44911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71C065-12D0-4724-9FE7-597F12CDB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3084C-8C48-4E93-8513-70BA7A3A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46AA2-E924-43B6-9089-2CAE4A2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04898-DF5F-40D4-8F7A-58B6B9BA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97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42AEE5-13C3-4FEE-8418-85D6CEB6D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630409-0AC7-4905-B704-165ADA7C1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3B2D1-1E02-44EF-B2DF-9A821718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C15A4-367D-489A-BC1E-4925E004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F487F-8DF0-49EC-AE0D-6ECECBC3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73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045BD-A29E-46E5-8B87-4AD73246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B2C34-DB38-4010-8422-F96CD0D4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499B9-0E1C-40DC-B8C3-AC681FC3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9534B-4B63-4046-90EC-5E12CC58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BF3AB-C4B8-4673-A5D6-7889CBF4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1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8DF1E-2856-445D-8EAC-6A16B0FA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74FD9-50F6-4EF2-8C9B-B3907590A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BDE1F-4317-4B90-8545-A667620F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7849E-237E-48CE-A830-A6E06074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C160B4-644E-45AA-AF76-12B92EAC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3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6A8A3-77A3-49C6-84D6-EECC768A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D0E3F-93D2-4EA7-B206-D6584F4A9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932E17-1DB7-440C-8734-CC9635E60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70404B-583B-48CB-AC1F-C602A14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D2C115-FF10-4F6F-818A-ADD1B888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E8532D-A3F2-4446-B192-407C4BB0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5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43FA2-4735-4C61-BEF6-DAF2720E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37206-8E31-41D5-8D0A-0875BC2F2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5481AF-802B-4E29-9F3C-59F5BC84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AAB6E-344E-49CA-A8E7-E445B35D3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BD1F33-567F-40BB-97F3-987DACE6D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D09AC5-DCFB-45CB-8A4C-47F82DF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9D701B-767F-41E2-8DE4-203C45F6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ACBB5B-4BCA-40A4-ACD5-9733C1F2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6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0AD45-559F-466D-96D0-F1E3CB4E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754976-8E64-427F-97F5-C7F132FB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CFE458-566F-4463-8B23-4A580322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276DAE-12E7-4A65-962E-16F39323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4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0B972D-D63A-4970-8CEF-0EF82234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D7F95A-C44A-4E20-9890-2467AA42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CE8EEF-AABA-485B-925C-74437DFA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D8920-EC5E-4671-940E-0537DD6C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E0EE0-AAEF-42FE-B9CB-75E6E1898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C6CCCB-DF8F-48B4-9EAB-6AC9D718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71AD3D-A7FB-4743-A580-796CCD33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BDEE3A-6FC9-4588-ABEF-8E5F0923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D097F7-FB13-466F-B6E2-A5024798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4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6C494-9CBE-4D67-AE7B-07F53DBC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5FE814-2513-4866-AC45-13BD2EDFA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C84265-26C6-4B82-BD7F-DB42FACB1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A34987-F180-49E8-B993-DDA0A8F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E95D-C672-4A67-B55B-90B9209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101356-101E-4E67-8D83-A0414F36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2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704826-BB00-4F71-92D6-1C893EB4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1833EE-4380-47BB-89EB-269229654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9AD31-C453-4B73-8FE7-A3CE8C374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5760-D363-4762-BA5E-9ABDA00CA3A1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B5B0B-F167-4638-8828-905287189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4B4B5C-7BA2-4E62-9F72-6D33CADA8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531A-723C-4BB3-B798-DF0740A53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9.jpg"/><Relationship Id="rId5" Type="http://schemas.openxmlformats.org/officeDocument/2006/relationships/image" Target="../media/image24.png"/><Relationship Id="rId10" Type="http://schemas.openxmlformats.org/officeDocument/2006/relationships/image" Target="../media/image28.jpg"/><Relationship Id="rId4" Type="http://schemas.openxmlformats.org/officeDocument/2006/relationships/image" Target="../media/image8.png"/><Relationship Id="rId9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 descr="图片包含 运输&#10;&#10;已生成高可信度的说明">
            <a:extLst>
              <a:ext uri="{FF2B5EF4-FFF2-40B4-BE49-F238E27FC236}">
                <a16:creationId xmlns:a16="http://schemas.microsoft.com/office/drawing/2014/main" id="{20B4FD85-FD47-4C3E-AEB3-10084C7A3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5431" y="-1604212"/>
            <a:ext cx="11448834" cy="7963834"/>
          </a:xfrm>
          <a:prstGeom prst="rect">
            <a:avLst/>
          </a:prstGeom>
          <a:noFill/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5B360A-9A5C-48F1-8FE6-25EDD2AABB5E}"/>
              </a:ext>
            </a:extLst>
          </p:cNvPr>
          <p:cNvSpPr txBox="1"/>
          <p:nvPr/>
        </p:nvSpPr>
        <p:spPr>
          <a:xfrm>
            <a:off x="3341075" y="2342704"/>
            <a:ext cx="550984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OpenCV</a:t>
            </a:r>
            <a:r>
              <a:rPr lang="zh-CN" altLang="en-US" sz="6000" b="1" dirty="0">
                <a:solidFill>
                  <a:srgbClr val="00000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基础教程</a:t>
            </a:r>
          </a:p>
        </p:txBody>
      </p:sp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F2D3CB-80A5-4EFE-B2AB-AC800BD87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30" y="5229496"/>
            <a:ext cx="1221317" cy="11034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588B033-2E4A-4713-8D34-A9B3075C684D}"/>
              </a:ext>
            </a:extLst>
          </p:cNvPr>
          <p:cNvSpPr txBox="1"/>
          <p:nvPr/>
        </p:nvSpPr>
        <p:spPr>
          <a:xfrm>
            <a:off x="5013006" y="4618914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课程导言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2A48A2-D818-426E-A2E9-B3A89CE1EDDE}"/>
              </a:ext>
            </a:extLst>
          </p:cNvPr>
          <p:cNvSpPr txBox="1"/>
          <p:nvPr/>
        </p:nvSpPr>
        <p:spPr>
          <a:xfrm>
            <a:off x="7583117" y="5682546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主讲人：阿凯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11E95C-B494-46E1-85CE-DF80B922BD71}"/>
              </a:ext>
            </a:extLst>
          </p:cNvPr>
          <p:cNvSpPr txBox="1"/>
          <p:nvPr/>
        </p:nvSpPr>
        <p:spPr>
          <a:xfrm>
            <a:off x="4019946" y="1757929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写给机器人爱好者の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18A51A5-DC62-4EE0-BE80-71E989579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22">
            <a:off x="8691305" y="3087158"/>
            <a:ext cx="1176037" cy="11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5B360A-9A5C-48F1-8FE6-25EDD2AABB5E}"/>
              </a:ext>
            </a:extLst>
          </p:cNvPr>
          <p:cNvSpPr txBox="1"/>
          <p:nvPr/>
        </p:nvSpPr>
        <p:spPr>
          <a:xfrm>
            <a:off x="5176516" y="451517"/>
            <a:ext cx="18389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000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目录</a:t>
            </a:r>
          </a:p>
        </p:txBody>
      </p:sp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588B033-2E4A-4713-8D34-A9B3075C684D}"/>
              </a:ext>
            </a:extLst>
          </p:cNvPr>
          <p:cNvSpPr txBox="1"/>
          <p:nvPr/>
        </p:nvSpPr>
        <p:spPr>
          <a:xfrm>
            <a:off x="3941927" y="3327713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什么是</a:t>
            </a:r>
            <a:r>
              <a:rPr lang="en-US" altLang="zh-CN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OpenCV</a:t>
            </a:r>
            <a:endParaRPr lang="zh-CN" altLang="en-US" sz="36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9C601D-7A01-4C50-8FD7-7AF196C5A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71" y="2361911"/>
            <a:ext cx="479970" cy="729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9DB62F-CEFE-4908-BEE6-B24D145B3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46" y="3327713"/>
            <a:ext cx="563819" cy="7511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3EA39D-00AC-439B-987B-BEF87C654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70" y="4315210"/>
            <a:ext cx="455771" cy="6661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6A4C63-A156-42CE-8491-7FD58963E38D}"/>
              </a:ext>
            </a:extLst>
          </p:cNvPr>
          <p:cNvSpPr txBox="1"/>
          <p:nvPr/>
        </p:nvSpPr>
        <p:spPr>
          <a:xfrm>
            <a:off x="3934715" y="4293515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初学者常遇到的问题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935545-E09E-4C74-A3A0-63BD8EB9C8C0}"/>
              </a:ext>
            </a:extLst>
          </p:cNvPr>
          <p:cNvSpPr txBox="1"/>
          <p:nvPr/>
        </p:nvSpPr>
        <p:spPr>
          <a:xfrm>
            <a:off x="3920289" y="5259316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本套教程的教学理念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AED46C-52E2-4005-BC73-706D13C92679}"/>
              </a:ext>
            </a:extLst>
          </p:cNvPr>
          <p:cNvSpPr txBox="1"/>
          <p:nvPr/>
        </p:nvSpPr>
        <p:spPr>
          <a:xfrm>
            <a:off x="3934715" y="2361911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为什么要学习计算机视觉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DC0CAB-2A51-4F9B-91B7-043B83C3E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70" y="5217964"/>
            <a:ext cx="455771" cy="6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9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588B033-2E4A-4713-8D34-A9B3075C684D}"/>
              </a:ext>
            </a:extLst>
          </p:cNvPr>
          <p:cNvSpPr txBox="1"/>
          <p:nvPr/>
        </p:nvSpPr>
        <p:spPr>
          <a:xfrm>
            <a:off x="3821154" y="829932"/>
            <a:ext cx="612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为什么要学习计算机视觉？</a:t>
            </a:r>
            <a:endParaRPr lang="en-US" altLang="zh-CN" sz="36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9C601D-7A01-4C50-8FD7-7AF196C5A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82" y="829932"/>
            <a:ext cx="479970" cy="7294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60E10C-FE25-4D31-8CA3-F68D664ED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6" y="3440619"/>
            <a:ext cx="2263013" cy="22870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5D18A8-1F65-4038-B093-4B6624057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83" y="2128780"/>
            <a:ext cx="2768736" cy="14511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72ABFC-8F14-4784-B113-D5B033AF6981}"/>
              </a:ext>
            </a:extLst>
          </p:cNvPr>
          <p:cNvSpPr txBox="1"/>
          <p:nvPr/>
        </p:nvSpPr>
        <p:spPr>
          <a:xfrm>
            <a:off x="2643885" y="2157030"/>
            <a:ext cx="239039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有了“ 视觉”我就</a:t>
            </a:r>
            <a:endParaRPr lang="en-US" altLang="zh-CN" sz="20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可以做更多的事！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C54E73-2768-45A5-A73E-750439D44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71" y="3402227"/>
            <a:ext cx="2673720" cy="26737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C84E0F-353F-4355-B780-EBBC812497A7}"/>
              </a:ext>
            </a:extLst>
          </p:cNvPr>
          <p:cNvSpPr txBox="1"/>
          <p:nvPr/>
        </p:nvSpPr>
        <p:spPr>
          <a:xfrm>
            <a:off x="3973775" y="583549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巡线小车</a:t>
            </a:r>
          </a:p>
        </p:txBody>
      </p:sp>
      <p:pic>
        <p:nvPicPr>
          <p:cNvPr id="8" name="图片 7" descr="图片包含 物体&#10;&#10;已生成高可信度的说明">
            <a:extLst>
              <a:ext uri="{FF2B5EF4-FFF2-40B4-BE49-F238E27FC236}">
                <a16:creationId xmlns:a16="http://schemas.microsoft.com/office/drawing/2014/main" id="{0BF6ED13-4C56-4D62-96C8-5E9493671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92" y="3694164"/>
            <a:ext cx="1855616" cy="20107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91D5E9-F480-4650-8F7D-C7DE5F96B98E}"/>
              </a:ext>
            </a:extLst>
          </p:cNvPr>
          <p:cNvSpPr/>
          <p:nvPr/>
        </p:nvSpPr>
        <p:spPr>
          <a:xfrm>
            <a:off x="7651377" y="5351928"/>
            <a:ext cx="286871" cy="286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F2CFE1-9A4F-4060-A403-FDA4262A4334}"/>
              </a:ext>
            </a:extLst>
          </p:cNvPr>
          <p:cNvSpPr/>
          <p:nvPr/>
        </p:nvSpPr>
        <p:spPr>
          <a:xfrm>
            <a:off x="8508574" y="5351926"/>
            <a:ext cx="286871" cy="2868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E76412-B544-4EA4-838B-663E7A522B0B}"/>
              </a:ext>
            </a:extLst>
          </p:cNvPr>
          <p:cNvSpPr/>
          <p:nvPr/>
        </p:nvSpPr>
        <p:spPr>
          <a:xfrm>
            <a:off x="8081967" y="5351927"/>
            <a:ext cx="286871" cy="2868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2CBC88-5D6E-4E9A-8337-D5F0C2E50F3F}"/>
              </a:ext>
            </a:extLst>
          </p:cNvPr>
          <p:cNvSpPr txBox="1"/>
          <p:nvPr/>
        </p:nvSpPr>
        <p:spPr>
          <a:xfrm>
            <a:off x="6571484" y="5835492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机械臂色块抓取</a:t>
            </a:r>
          </a:p>
        </p:txBody>
      </p:sp>
      <p:pic>
        <p:nvPicPr>
          <p:cNvPr id="12" name="图片 11" descr="图片包含 就坐&#10;&#10;已生成高可信度的说明">
            <a:extLst>
              <a:ext uri="{FF2B5EF4-FFF2-40B4-BE49-F238E27FC236}">
                <a16:creationId xmlns:a16="http://schemas.microsoft.com/office/drawing/2014/main" id="{3D65A957-1AD7-463C-ADE2-7C20A3D512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45707" y="5047449"/>
            <a:ext cx="1550894" cy="59134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ACAC8B1-23E4-43C9-8FAC-906D87A533C1}"/>
              </a:ext>
            </a:extLst>
          </p:cNvPr>
          <p:cNvSpPr txBox="1"/>
          <p:nvPr/>
        </p:nvSpPr>
        <p:spPr>
          <a:xfrm>
            <a:off x="9914590" y="580806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色块追踪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A3A90CF-77A3-4C8A-869E-E05A3C0B06BC}"/>
              </a:ext>
            </a:extLst>
          </p:cNvPr>
          <p:cNvSpPr/>
          <p:nvPr/>
        </p:nvSpPr>
        <p:spPr>
          <a:xfrm>
            <a:off x="11200800" y="4584120"/>
            <a:ext cx="382940" cy="382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4F4EC8E-108D-4101-9AF9-FF88C97C3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39" y="3402227"/>
            <a:ext cx="2650107" cy="2650107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ED1612-7D32-45D0-9D0B-540C4F0EA4F9}"/>
              </a:ext>
            </a:extLst>
          </p:cNvPr>
          <p:cNvGrpSpPr/>
          <p:nvPr/>
        </p:nvGrpSpPr>
        <p:grpSpPr>
          <a:xfrm rot="1840838">
            <a:off x="10705778" y="4415583"/>
            <a:ext cx="411227" cy="170431"/>
            <a:chOff x="9345707" y="2764617"/>
            <a:chExt cx="595083" cy="24662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AEEFA5-61A7-40AD-B962-76E18001349B}"/>
                </a:ext>
              </a:extLst>
            </p:cNvPr>
            <p:cNvSpPr/>
            <p:nvPr/>
          </p:nvSpPr>
          <p:spPr>
            <a:xfrm>
              <a:off x="9345707" y="2859741"/>
              <a:ext cx="121022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8122CBC-CC21-4EE4-BA0E-E58146E90327}"/>
                </a:ext>
              </a:extLst>
            </p:cNvPr>
            <p:cNvSpPr/>
            <p:nvPr/>
          </p:nvSpPr>
          <p:spPr>
            <a:xfrm>
              <a:off x="9541392" y="2859741"/>
              <a:ext cx="121022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7654AF-6D79-42EA-9579-DA4A50C92F45}"/>
                </a:ext>
              </a:extLst>
            </p:cNvPr>
            <p:cNvSpPr/>
            <p:nvPr/>
          </p:nvSpPr>
          <p:spPr>
            <a:xfrm>
              <a:off x="9737077" y="2859741"/>
              <a:ext cx="121022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F05BA43-1EF5-4B1E-8D5A-C51F8A45DA92}"/>
                </a:ext>
              </a:extLst>
            </p:cNvPr>
            <p:cNvGrpSpPr/>
            <p:nvPr/>
          </p:nvGrpSpPr>
          <p:grpSpPr>
            <a:xfrm>
              <a:off x="9801320" y="2764617"/>
              <a:ext cx="139470" cy="246629"/>
              <a:chOff x="9830311" y="2710006"/>
              <a:chExt cx="168557" cy="328860"/>
            </a:xfrm>
          </p:grpSpPr>
          <p:sp>
            <p:nvSpPr>
              <p:cNvPr id="32" name="斜纹 31">
                <a:extLst>
                  <a:ext uri="{FF2B5EF4-FFF2-40B4-BE49-F238E27FC236}">
                    <a16:creationId xmlns:a16="http://schemas.microsoft.com/office/drawing/2014/main" id="{358A2E93-095E-4FD8-9419-906DDB38BD60}"/>
                  </a:ext>
                </a:extLst>
              </p:cNvPr>
              <p:cNvSpPr/>
              <p:nvPr/>
            </p:nvSpPr>
            <p:spPr>
              <a:xfrm>
                <a:off x="9830311" y="2870309"/>
                <a:ext cx="168557" cy="168557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斜纹 34">
                <a:extLst>
                  <a:ext uri="{FF2B5EF4-FFF2-40B4-BE49-F238E27FC236}">
                    <a16:creationId xmlns:a16="http://schemas.microsoft.com/office/drawing/2014/main" id="{FC02C229-A9BA-4B29-899F-EB6928B8894A}"/>
                  </a:ext>
                </a:extLst>
              </p:cNvPr>
              <p:cNvSpPr/>
              <p:nvPr/>
            </p:nvSpPr>
            <p:spPr>
              <a:xfrm rot="16200000">
                <a:off x="9830311" y="2710006"/>
                <a:ext cx="168557" cy="168557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78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588B033-2E4A-4713-8D34-A9B3075C684D}"/>
              </a:ext>
            </a:extLst>
          </p:cNvPr>
          <p:cNvSpPr txBox="1"/>
          <p:nvPr/>
        </p:nvSpPr>
        <p:spPr>
          <a:xfrm>
            <a:off x="5098374" y="77369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什么是</a:t>
            </a:r>
            <a:r>
              <a:rPr lang="en-US" altLang="zh-CN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OpenCV</a:t>
            </a:r>
            <a:endParaRPr lang="zh-CN" altLang="en-US" sz="36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DB62F-CEFE-4908-BEE6-B24D145B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93" y="773694"/>
            <a:ext cx="563819" cy="751180"/>
          </a:xfrm>
          <a:prstGeom prst="rect">
            <a:avLst/>
          </a:prstGeom>
        </p:spPr>
      </p:pic>
      <p:pic>
        <p:nvPicPr>
          <p:cNvPr id="19" name="图片 18" descr="图片包含 建筑物&#10;&#10;已生成极高可信度的说明">
            <a:extLst>
              <a:ext uri="{FF2B5EF4-FFF2-40B4-BE49-F238E27FC236}">
                <a16:creationId xmlns:a16="http://schemas.microsoft.com/office/drawing/2014/main" id="{13F1EA54-663B-41BF-B22E-2F98BBB43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12" y="2363282"/>
            <a:ext cx="894179" cy="894179"/>
          </a:xfrm>
          <a:prstGeom prst="rect">
            <a:avLst/>
          </a:prstGeom>
        </p:spPr>
      </p:pic>
      <p:pic>
        <p:nvPicPr>
          <p:cNvPr id="25" name="图片 24" descr="图片包含 剪贴画&#10;&#10;已生成极高可信度的说明">
            <a:extLst>
              <a:ext uri="{FF2B5EF4-FFF2-40B4-BE49-F238E27FC236}">
                <a16:creationId xmlns:a16="http://schemas.microsoft.com/office/drawing/2014/main" id="{8F0DECD1-D359-432F-83DC-A947AE50C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95" y="2277618"/>
            <a:ext cx="1949188" cy="1074920"/>
          </a:xfrm>
          <a:prstGeom prst="rect">
            <a:avLst/>
          </a:prstGeom>
        </p:spPr>
      </p:pic>
      <p:pic>
        <p:nvPicPr>
          <p:cNvPr id="27" name="图片 26" descr="图片包含 剪贴画&#10;&#10;已生成极高可信度的说明">
            <a:extLst>
              <a:ext uri="{FF2B5EF4-FFF2-40B4-BE49-F238E27FC236}">
                <a16:creationId xmlns:a16="http://schemas.microsoft.com/office/drawing/2014/main" id="{98EBEA2A-DEAA-4AAB-B3A7-53C81B16E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2250401"/>
            <a:ext cx="658195" cy="108979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E884DDD-6885-4C8B-BAB5-F60C13CFE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2850">
            <a:off x="5101024" y="2492025"/>
            <a:ext cx="424340" cy="9778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DF68E63-2D87-463E-BA01-CA81C39644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8520" flipH="1">
            <a:off x="5116199" y="4513316"/>
            <a:ext cx="393989" cy="90788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1BF5928-66C4-4620-BD62-5298BBF26222}"/>
              </a:ext>
            </a:extLst>
          </p:cNvPr>
          <p:cNvSpPr txBox="1"/>
          <p:nvPr/>
        </p:nvSpPr>
        <p:spPr>
          <a:xfrm>
            <a:off x="4731131" y="2045802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5463B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跨平台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D745334-7F6C-4337-8283-4D3AEC73D504}"/>
              </a:ext>
            </a:extLst>
          </p:cNvPr>
          <p:cNvSpPr txBox="1"/>
          <p:nvPr/>
        </p:nvSpPr>
        <p:spPr>
          <a:xfrm>
            <a:off x="4451613" y="5586518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463B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多种语言接口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26911C0-37D0-449C-9EC0-2C10ACF389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8" y="1605723"/>
            <a:ext cx="4492951" cy="4492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594114-9DD9-4DCA-8D13-12FD04376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62" y="2554728"/>
            <a:ext cx="969682" cy="11946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2E75DD-76FF-4203-AA0B-3651DE772686}"/>
              </a:ext>
            </a:extLst>
          </p:cNvPr>
          <p:cNvSpPr txBox="1"/>
          <p:nvPr/>
        </p:nvSpPr>
        <p:spPr>
          <a:xfrm>
            <a:off x="829595" y="3796873"/>
            <a:ext cx="3554178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OpenCV</a:t>
            </a: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最初由</a:t>
            </a:r>
            <a:r>
              <a:rPr lang="en-US" altLang="zh-CN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Intel</a:t>
            </a: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公司开源，</a:t>
            </a:r>
            <a:endParaRPr lang="en-US" altLang="zh-CN" sz="20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是目前用户基数最大的</a:t>
            </a:r>
            <a:endParaRPr lang="en-US" altLang="zh-CN" sz="20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计算机视觉库。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31BA652-9F97-4138-802E-8BF146E985A5}"/>
              </a:ext>
            </a:extLst>
          </p:cNvPr>
          <p:cNvSpPr txBox="1"/>
          <p:nvPr/>
        </p:nvSpPr>
        <p:spPr>
          <a:xfrm>
            <a:off x="6246490" y="4679488"/>
            <a:ext cx="555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C</a:t>
            </a:r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、</a:t>
            </a:r>
            <a:r>
              <a:rPr lang="en-US" altLang="zh-CN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C++</a:t>
            </a:r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、</a:t>
            </a:r>
            <a:r>
              <a:rPr lang="en-US" altLang="zh-CN" sz="4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Python</a:t>
            </a:r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、</a:t>
            </a:r>
            <a:r>
              <a:rPr lang="en-US" altLang="zh-CN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Java</a:t>
            </a:r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、</a:t>
            </a:r>
            <a:r>
              <a:rPr lang="en-US" altLang="zh-CN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Ruby ……</a:t>
            </a:r>
            <a:endParaRPr lang="zh-CN" altLang="en-US" sz="28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2A5D60A-0AF9-4223-A2FC-34B9C8184F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48" y="5307448"/>
            <a:ext cx="443118" cy="503755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6BA7982-7C62-4D5D-B534-910D5A88DBBE}"/>
              </a:ext>
            </a:extLst>
          </p:cNvPr>
          <p:cNvSpPr txBox="1"/>
          <p:nvPr/>
        </p:nvSpPr>
        <p:spPr>
          <a:xfrm>
            <a:off x="7844753" y="5886629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463B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简单易用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A051A6A-1554-48B1-B475-8B2B56F062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0248" y="4061523"/>
            <a:ext cx="658271" cy="6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3EA39D-00AC-439B-987B-BEF87C654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12" y="807850"/>
            <a:ext cx="455771" cy="6661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6A4C63-A156-42CE-8491-7FD58963E38D}"/>
              </a:ext>
            </a:extLst>
          </p:cNvPr>
          <p:cNvSpPr txBox="1"/>
          <p:nvPr/>
        </p:nvSpPr>
        <p:spPr>
          <a:xfrm>
            <a:off x="4333357" y="786155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初学者常遇到的问题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9E7CFB-58AA-4EF2-B31A-6BE7E95DF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201">
            <a:off x="508492" y="1737286"/>
            <a:ext cx="1685931" cy="1685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F42083-A801-4E42-8E13-D89B1A01B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1" y="1878145"/>
            <a:ext cx="2976274" cy="9317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D56233-B3BE-45A0-8081-FB63FB06193C}"/>
              </a:ext>
            </a:extLst>
          </p:cNvPr>
          <p:cNvSpPr txBox="1"/>
          <p:nvPr/>
        </p:nvSpPr>
        <p:spPr>
          <a:xfrm>
            <a:off x="2332510" y="2050993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没有合适的教程</a:t>
            </a:r>
          </a:p>
        </p:txBody>
      </p:sp>
      <p:pic>
        <p:nvPicPr>
          <p:cNvPr id="3" name="图片 2" descr="图片包含 剪贴画&#10;&#10;已生成极高可信度的说明">
            <a:extLst>
              <a:ext uri="{FF2B5EF4-FFF2-40B4-BE49-F238E27FC236}">
                <a16:creationId xmlns:a16="http://schemas.microsoft.com/office/drawing/2014/main" id="{0C1F5311-566A-4E28-8BB3-16684971A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0" y="3669384"/>
            <a:ext cx="1528856" cy="614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7DBB5-0547-4D64-9019-AA772244B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97" y="4344019"/>
            <a:ext cx="1285877" cy="4854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870920-190F-493B-803C-CECA2C16F9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5" t="71095" r="9716" b="7843"/>
          <a:stretch/>
        </p:blipFill>
        <p:spPr>
          <a:xfrm>
            <a:off x="975190" y="4983831"/>
            <a:ext cx="1594976" cy="335043"/>
          </a:xfrm>
          <a:prstGeom prst="rect">
            <a:avLst/>
          </a:prstGeom>
        </p:spPr>
      </p:pic>
      <p:pic>
        <p:nvPicPr>
          <p:cNvPr id="12" name="图片 11" descr="图片包含 动物, 爬行动物, 龟&#10;&#10;已生成极高可信度的说明">
            <a:extLst>
              <a:ext uri="{FF2B5EF4-FFF2-40B4-BE49-F238E27FC236}">
                <a16:creationId xmlns:a16="http://schemas.microsoft.com/office/drawing/2014/main" id="{ACE88D04-5486-485A-A68A-0ADFAC1FA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34" y="3750966"/>
            <a:ext cx="1113956" cy="1461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图片 17" descr="图片包含 动物&#10;&#10;已生成极高可信度的说明">
            <a:extLst>
              <a:ext uri="{FF2B5EF4-FFF2-40B4-BE49-F238E27FC236}">
                <a16:creationId xmlns:a16="http://schemas.microsoft.com/office/drawing/2014/main" id="{87D8F8FA-5504-478E-B48B-54E1A8A79E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59" y="3750966"/>
            <a:ext cx="1180223" cy="14615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4581F6B-908A-46D7-8862-8256A83BB4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3484" r="15461"/>
          <a:stretch/>
        </p:blipFill>
        <p:spPr>
          <a:xfrm>
            <a:off x="7290947" y="3755459"/>
            <a:ext cx="1031423" cy="145701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0E6187-C979-4C50-9BB0-DA460F3B4C6F}"/>
              </a:ext>
            </a:extLst>
          </p:cNvPr>
          <p:cNvSpPr txBox="1"/>
          <p:nvPr/>
        </p:nvSpPr>
        <p:spPr>
          <a:xfrm>
            <a:off x="1300799" y="562677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博 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1320A42-0929-4762-87D4-55289D8FF910}"/>
              </a:ext>
            </a:extLst>
          </p:cNvPr>
          <p:cNvSpPr txBox="1"/>
          <p:nvPr/>
        </p:nvSpPr>
        <p:spPr>
          <a:xfrm>
            <a:off x="3860800" y="5626771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OpenCV</a:t>
            </a:r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入门教程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F72A3B-E32E-4997-A46A-9A6002357277}"/>
              </a:ext>
            </a:extLst>
          </p:cNvPr>
          <p:cNvSpPr txBox="1"/>
          <p:nvPr/>
        </p:nvSpPr>
        <p:spPr>
          <a:xfrm>
            <a:off x="8733928" y="562677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专业书籍</a:t>
            </a:r>
          </a:p>
        </p:txBody>
      </p:sp>
      <p:pic>
        <p:nvPicPr>
          <p:cNvPr id="27" name="图片 26" descr="图片包含 文字&#10;&#10;已生成高可信度的说明">
            <a:extLst>
              <a:ext uri="{FF2B5EF4-FFF2-40B4-BE49-F238E27FC236}">
                <a16:creationId xmlns:a16="http://schemas.microsoft.com/office/drawing/2014/main" id="{A80A479F-B354-42B5-BA51-5C9938CAF7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62" y="3750967"/>
            <a:ext cx="2923019" cy="1461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22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3EA39D-00AC-439B-987B-BEF87C654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12" y="807850"/>
            <a:ext cx="455771" cy="6661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6A4C63-A156-42CE-8491-7FD58963E38D}"/>
              </a:ext>
            </a:extLst>
          </p:cNvPr>
          <p:cNvSpPr txBox="1"/>
          <p:nvPr/>
        </p:nvSpPr>
        <p:spPr>
          <a:xfrm>
            <a:off x="4333357" y="786155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初学者常遇到的问题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9E7CFB-58AA-4EF2-B31A-6BE7E95DF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201">
            <a:off x="508492" y="1737286"/>
            <a:ext cx="1685931" cy="1685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F42083-A801-4E42-8E13-D89B1A01B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1" y="1878145"/>
            <a:ext cx="2976274" cy="9317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D56233-B3BE-45A0-8081-FB63FB06193C}"/>
              </a:ext>
            </a:extLst>
          </p:cNvPr>
          <p:cNvSpPr txBox="1"/>
          <p:nvPr/>
        </p:nvSpPr>
        <p:spPr>
          <a:xfrm>
            <a:off x="2558011" y="2050993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缺乏项目参考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06AE8F-B7CD-4F6A-B65C-1A52BAD2A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43" y="3840250"/>
            <a:ext cx="3352151" cy="1897445"/>
          </a:xfrm>
          <a:prstGeom prst="rect">
            <a:avLst/>
          </a:prstGeom>
        </p:spPr>
      </p:pic>
      <p:pic>
        <p:nvPicPr>
          <p:cNvPr id="11" name="图片 10" descr="图片包含 人员, 屏幕截图&#10;&#10;已生成高可信度的说明">
            <a:extLst>
              <a:ext uri="{FF2B5EF4-FFF2-40B4-BE49-F238E27FC236}">
                <a16:creationId xmlns:a16="http://schemas.microsoft.com/office/drawing/2014/main" id="{A85A5F40-25EE-45E7-AF55-15A62C481D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0" b="29178"/>
          <a:stretch/>
        </p:blipFill>
        <p:spPr>
          <a:xfrm>
            <a:off x="6815994" y="3850278"/>
            <a:ext cx="2794169" cy="1380320"/>
          </a:xfrm>
          <a:prstGeom prst="rect">
            <a:avLst/>
          </a:prstGeom>
        </p:spPr>
      </p:pic>
      <p:pic>
        <p:nvPicPr>
          <p:cNvPr id="16" name="图片 15" descr="图片包含 文字, 书籍&#10;&#10;已生成高可信度的说明">
            <a:extLst>
              <a:ext uri="{FF2B5EF4-FFF2-40B4-BE49-F238E27FC236}">
                <a16:creationId xmlns:a16="http://schemas.microsoft.com/office/drawing/2014/main" id="{EE2AAC1C-F679-49FE-B6A4-44282F6D2D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5" y="3635682"/>
            <a:ext cx="2340869" cy="2306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F32EA5F-D247-4F74-AF7D-FCD1D6276262}"/>
              </a:ext>
            </a:extLst>
          </p:cNvPr>
          <p:cNvSpPr txBox="1"/>
          <p:nvPr/>
        </p:nvSpPr>
        <p:spPr>
          <a:xfrm rot="21212610">
            <a:off x="6542318" y="3491672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没有 注释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7B39C2-0F0C-46EA-B39F-6EAE8CF3ADEA}"/>
              </a:ext>
            </a:extLst>
          </p:cNvPr>
          <p:cNvSpPr txBox="1"/>
          <p:nvPr/>
        </p:nvSpPr>
        <p:spPr>
          <a:xfrm rot="21225757">
            <a:off x="7317888" y="2979069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缺乏文档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9790F1-F73E-4C59-9026-E98FBF2B3A5E}"/>
              </a:ext>
            </a:extLst>
          </p:cNvPr>
          <p:cNvSpPr txBox="1"/>
          <p:nvPr/>
        </p:nvSpPr>
        <p:spPr>
          <a:xfrm rot="807431">
            <a:off x="8213028" y="3373214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不讲原理</a:t>
            </a:r>
            <a:endParaRPr lang="en-US" altLang="zh-CN" sz="2000" b="1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24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3EA39D-00AC-439B-987B-BEF87C654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12" y="807850"/>
            <a:ext cx="455771" cy="6661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6A4C63-A156-42CE-8491-7FD58963E38D}"/>
              </a:ext>
            </a:extLst>
          </p:cNvPr>
          <p:cNvSpPr txBox="1"/>
          <p:nvPr/>
        </p:nvSpPr>
        <p:spPr>
          <a:xfrm>
            <a:off x="4333357" y="786155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初学者常遇到的问题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9E7CFB-58AA-4EF2-B31A-6BE7E95DF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201">
            <a:off x="508492" y="1737286"/>
            <a:ext cx="1685931" cy="1685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F42083-A801-4E42-8E13-D89B1A01B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1" y="1878145"/>
            <a:ext cx="2976274" cy="9317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D56233-B3BE-45A0-8081-FB63FB06193C}"/>
              </a:ext>
            </a:extLst>
          </p:cNvPr>
          <p:cNvSpPr txBox="1"/>
          <p:nvPr/>
        </p:nvSpPr>
        <p:spPr>
          <a:xfrm>
            <a:off x="2651758" y="2050993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学习周期长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FA5161-5289-43A2-8D5C-E67E7D7BF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06" y="2600539"/>
            <a:ext cx="6310529" cy="4661630"/>
          </a:xfrm>
          <a:prstGeom prst="rect">
            <a:avLst/>
          </a:prstGeom>
        </p:spPr>
      </p:pic>
      <p:pic>
        <p:nvPicPr>
          <p:cNvPr id="5" name="图片 4" descr="图片包含 物体&#10;&#10;已生成高可信度的说明">
            <a:extLst>
              <a:ext uri="{FF2B5EF4-FFF2-40B4-BE49-F238E27FC236}">
                <a16:creationId xmlns:a16="http://schemas.microsoft.com/office/drawing/2014/main" id="{1AF3D43E-576B-45D4-AB6B-6896BDD68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120" flipH="1">
            <a:off x="6755252" y="4721836"/>
            <a:ext cx="1855694" cy="18556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F96692-BDB9-48CF-811A-249FB5A443B9}"/>
              </a:ext>
            </a:extLst>
          </p:cNvPr>
          <p:cNvSpPr txBox="1"/>
          <p:nvPr/>
        </p:nvSpPr>
        <p:spPr>
          <a:xfrm>
            <a:off x="4096312" y="5525592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Python </a:t>
            </a:r>
            <a:r>
              <a:rPr lang="zh-CN" altLang="en-US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科学计算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6266D5-F569-4861-9811-38847CF2494D}"/>
              </a:ext>
            </a:extLst>
          </p:cNvPr>
          <p:cNvSpPr txBox="1"/>
          <p:nvPr/>
        </p:nvSpPr>
        <p:spPr>
          <a:xfrm>
            <a:off x="2617424" y="4330277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Numpy</a:t>
            </a:r>
            <a:endParaRPr lang="zh-CN" altLang="en-US" sz="2000" dirty="0">
              <a:solidFill>
                <a:srgbClr val="0070C0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61C541-0E1A-4CC3-BF84-F753C8AE81BC}"/>
              </a:ext>
            </a:extLst>
          </p:cNvPr>
          <p:cNvSpPr txBox="1"/>
          <p:nvPr/>
        </p:nvSpPr>
        <p:spPr>
          <a:xfrm>
            <a:off x="3271512" y="3457944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Matplotlab</a:t>
            </a:r>
            <a:endParaRPr lang="zh-CN" altLang="en-US" sz="2400" dirty="0">
              <a:solidFill>
                <a:srgbClr val="0070C0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AA8CF0-BA96-40D5-8890-E5B81D0D742F}"/>
              </a:ext>
            </a:extLst>
          </p:cNvPr>
          <p:cNvSpPr txBox="1"/>
          <p:nvPr/>
        </p:nvSpPr>
        <p:spPr>
          <a:xfrm>
            <a:off x="5988489" y="441161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API</a:t>
            </a:r>
            <a:endParaRPr lang="zh-CN" altLang="en-US" sz="2400" dirty="0">
              <a:solidFill>
                <a:srgbClr val="0070C0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54ED34-ED28-4D50-B46F-C4C08EEA7012}"/>
              </a:ext>
            </a:extLst>
          </p:cNvPr>
          <p:cNvSpPr txBox="1"/>
          <p:nvPr/>
        </p:nvSpPr>
        <p:spPr>
          <a:xfrm>
            <a:off x="7286929" y="4000639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HighGUI</a:t>
            </a:r>
            <a:r>
              <a:rPr lang="en-US" altLang="zh-CN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组件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565BC5-8B04-49C6-BA1C-3E693FE4B5CD}"/>
              </a:ext>
            </a:extLst>
          </p:cNvPr>
          <p:cNvSpPr txBox="1"/>
          <p:nvPr/>
        </p:nvSpPr>
        <p:spPr>
          <a:xfrm>
            <a:off x="6280015" y="2816448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连通域检索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AA2989-E4B5-4FAD-8C7F-FE64749CFF8B}"/>
              </a:ext>
            </a:extLst>
          </p:cNvPr>
          <p:cNvSpPr txBox="1"/>
          <p:nvPr/>
        </p:nvSpPr>
        <p:spPr>
          <a:xfrm>
            <a:off x="4676521" y="2952958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二值化</a:t>
            </a:r>
          </a:p>
        </p:txBody>
      </p:sp>
    </p:spTree>
    <p:extLst>
      <p:ext uri="{BB962C8B-B14F-4D97-AF65-F5344CB8AC3E}">
        <p14:creationId xmlns:p14="http://schemas.microsoft.com/office/powerpoint/2010/main" val="134771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0935545-E09E-4C74-A3A0-63BD8EB9C8C0}"/>
              </a:ext>
            </a:extLst>
          </p:cNvPr>
          <p:cNvSpPr txBox="1"/>
          <p:nvPr/>
        </p:nvSpPr>
        <p:spPr>
          <a:xfrm>
            <a:off x="4171300" y="821787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本套教程的教学理念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DC0CAB-2A51-4F9B-91B7-043B83C3E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81" y="780435"/>
            <a:ext cx="455771" cy="6876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5188A6-35C6-48E4-B9B8-9B9CC005F05A}"/>
              </a:ext>
            </a:extLst>
          </p:cNvPr>
          <p:cNvSpPr txBox="1"/>
          <p:nvPr/>
        </p:nvSpPr>
        <p:spPr>
          <a:xfrm>
            <a:off x="817954" y="4959578"/>
            <a:ext cx="3671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Make  things  easy</a:t>
            </a:r>
            <a:endParaRPr lang="zh-CN" altLang="en-US" sz="4000" dirty="0"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C37DE5-5CE2-4696-96C5-E7772EF80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7" y="2362563"/>
            <a:ext cx="2582951" cy="25829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C18E73-F47A-4D37-9F37-4F59D8369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19823" r="35813" b="19178"/>
          <a:stretch/>
        </p:blipFill>
        <p:spPr>
          <a:xfrm>
            <a:off x="5456853" y="2565723"/>
            <a:ext cx="1425388" cy="29275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4C74C5-1C64-4131-A266-E35A59CAADB6}"/>
              </a:ext>
            </a:extLst>
          </p:cNvPr>
          <p:cNvSpPr txBox="1"/>
          <p:nvPr/>
        </p:nvSpPr>
        <p:spPr>
          <a:xfrm>
            <a:off x="8013876" y="2493093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底层细节封装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24C182-90EF-4707-A119-FFB664146120}"/>
              </a:ext>
            </a:extLst>
          </p:cNvPr>
          <p:cNvSpPr txBox="1"/>
          <p:nvPr/>
        </p:nvSpPr>
        <p:spPr>
          <a:xfrm>
            <a:off x="8013876" y="3158203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详解算法原理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E011ED-C2E8-4001-9CCC-1BAD9C947325}"/>
              </a:ext>
            </a:extLst>
          </p:cNvPr>
          <p:cNvSpPr txBox="1"/>
          <p:nvPr/>
        </p:nvSpPr>
        <p:spPr>
          <a:xfrm>
            <a:off x="8013876" y="3823313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上位机工具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4D8074-5492-4C09-83C4-72E3EC558894}"/>
              </a:ext>
            </a:extLst>
          </p:cNvPr>
          <p:cNvSpPr txBox="1"/>
          <p:nvPr/>
        </p:nvSpPr>
        <p:spPr>
          <a:xfrm>
            <a:off x="8013876" y="448842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详细</a:t>
            </a:r>
            <a:r>
              <a:rPr lang="en-US" altLang="zh-CN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API</a:t>
            </a:r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文档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1C4EF3-E414-4F15-B9CA-D39403F4BCEF}"/>
              </a:ext>
            </a:extLst>
          </p:cNvPr>
          <p:cNvSpPr txBox="1"/>
          <p:nvPr/>
        </p:nvSpPr>
        <p:spPr>
          <a:xfrm>
            <a:off x="8013876" y="5153533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侧重项目实战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E527E90-D645-4040-8D64-4F62975F2D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292" r="12881" b="47708"/>
          <a:stretch/>
        </p:blipFill>
        <p:spPr>
          <a:xfrm>
            <a:off x="7283359" y="2323351"/>
            <a:ext cx="780275" cy="65785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228F4B8-CA25-405E-BE89-93604AC35D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292" r="12881" b="47708"/>
          <a:stretch/>
        </p:blipFill>
        <p:spPr>
          <a:xfrm>
            <a:off x="7283359" y="2981848"/>
            <a:ext cx="780275" cy="65785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0BE1BE-7D18-4C0B-9F94-CABC9FF7A1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292" r="12881" b="47708"/>
          <a:stretch/>
        </p:blipFill>
        <p:spPr>
          <a:xfrm>
            <a:off x="7283359" y="3640345"/>
            <a:ext cx="780275" cy="65785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56D2D0-9E99-4C79-8557-3142A51C7C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292" r="12881" b="47708"/>
          <a:stretch/>
        </p:blipFill>
        <p:spPr>
          <a:xfrm>
            <a:off x="7283359" y="4298842"/>
            <a:ext cx="780275" cy="65785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F43D3AF-8650-4F8D-8807-5EF02934E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292" r="12881" b="47708"/>
          <a:stretch/>
        </p:blipFill>
        <p:spPr>
          <a:xfrm>
            <a:off x="7283359" y="4957340"/>
            <a:ext cx="780275" cy="6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墙壁&#10;&#10;已生成高可信度的说明">
            <a:extLst>
              <a:ext uri="{FF2B5EF4-FFF2-40B4-BE49-F238E27FC236}">
                <a16:creationId xmlns:a16="http://schemas.microsoft.com/office/drawing/2014/main" id="{004DA7A3-882D-4D5F-9CFE-048BE56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FA060435-1B44-4874-84C8-1FDFDBE0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5" y="238966"/>
            <a:ext cx="1981443" cy="6604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2DD6D9-B7D3-44A7-840A-95C15D5F6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59" y="1687997"/>
            <a:ext cx="3497580" cy="3886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F7D92E-D3D1-4A04-A901-3F6F54E73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78" y="2973861"/>
            <a:ext cx="2872881" cy="28728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385FBC1-BBE7-49E0-8C14-875E1DF152F3}"/>
              </a:ext>
            </a:extLst>
          </p:cNvPr>
          <p:cNvSpPr txBox="1"/>
          <p:nvPr/>
        </p:nvSpPr>
        <p:spPr>
          <a:xfrm>
            <a:off x="4842033" y="1033463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课程学习交流群</a:t>
            </a:r>
          </a:p>
        </p:txBody>
      </p:sp>
    </p:spTree>
    <p:extLst>
      <p:ext uri="{BB962C8B-B14F-4D97-AF65-F5344CB8AC3E}">
        <p14:creationId xmlns:p14="http://schemas.microsoft.com/office/powerpoint/2010/main" val="140258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176</Words>
  <Application>Microsoft Office PowerPoint</Application>
  <PresentationFormat>宽屏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新蒂小丸子小学版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r</dc:creator>
  <cp:lastModifiedBy>z r</cp:lastModifiedBy>
  <cp:revision>47</cp:revision>
  <dcterms:created xsi:type="dcterms:W3CDTF">2018-07-19T02:24:11Z</dcterms:created>
  <dcterms:modified xsi:type="dcterms:W3CDTF">2018-07-20T09:30:52Z</dcterms:modified>
</cp:coreProperties>
</file>